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81" r:id="rId1"/>
  </p:sldMasterIdLst>
  <p:notesMasterIdLst>
    <p:notesMasterId r:id="rId26"/>
  </p:notesMasterIdLst>
  <p:sldIdLst>
    <p:sldId id="256" r:id="rId2"/>
    <p:sldId id="480" r:id="rId3"/>
    <p:sldId id="493" r:id="rId4"/>
    <p:sldId id="496" r:id="rId5"/>
    <p:sldId id="505" r:id="rId6"/>
    <p:sldId id="509" r:id="rId7"/>
    <p:sldId id="507" r:id="rId8"/>
    <p:sldId id="500" r:id="rId9"/>
    <p:sldId id="503" r:id="rId10"/>
    <p:sldId id="510" r:id="rId11"/>
    <p:sldId id="511" r:id="rId12"/>
    <p:sldId id="501" r:id="rId13"/>
    <p:sldId id="512" r:id="rId14"/>
    <p:sldId id="499" r:id="rId15"/>
    <p:sldId id="513" r:id="rId16"/>
    <p:sldId id="514" r:id="rId17"/>
    <p:sldId id="515" r:id="rId18"/>
    <p:sldId id="516" r:id="rId19"/>
    <p:sldId id="517" r:id="rId20"/>
    <p:sldId id="518" r:id="rId21"/>
    <p:sldId id="519" r:id="rId22"/>
    <p:sldId id="481" r:id="rId23"/>
    <p:sldId id="520" r:id="rId24"/>
    <p:sldId id="411" r:id="rId25"/>
  </p:sldIdLst>
  <p:sldSz cx="9144000" cy="5143500" type="screen16x9"/>
  <p:notesSz cx="6807200" cy="99393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Noto Sans CJK SC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Noto Sans CJK SC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Noto Sans CJK SC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Noto Sans CJK SC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Noto Sans CJK SC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CJK SC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CJK SC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CJK SC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Noto Sans CJK SC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8397B6D-E742-41C2-AA1A-71A23B53725F}">
          <p14:sldIdLst>
            <p14:sldId id="256"/>
            <p14:sldId id="480"/>
            <p14:sldId id="493"/>
            <p14:sldId id="496"/>
            <p14:sldId id="505"/>
            <p14:sldId id="509"/>
            <p14:sldId id="507"/>
            <p14:sldId id="500"/>
            <p14:sldId id="503"/>
            <p14:sldId id="510"/>
            <p14:sldId id="511"/>
            <p14:sldId id="501"/>
            <p14:sldId id="512"/>
            <p14:sldId id="499"/>
            <p14:sldId id="513"/>
            <p14:sldId id="514"/>
            <p14:sldId id="515"/>
            <p14:sldId id="516"/>
            <p14:sldId id="517"/>
            <p14:sldId id="518"/>
            <p14:sldId id="519"/>
            <p14:sldId id="481"/>
            <p14:sldId id="520"/>
          </p14:sldIdLst>
        </p14:section>
        <p14:section name="Раздел без заголовка" id="{D5223AA4-E842-4507-8007-B34B3F88EE8F}">
          <p14:sldIdLst>
            <p14:sldId id="41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0EDC8"/>
    <a:srgbClr val="E5E09F"/>
    <a:srgbClr val="E8F7FE"/>
    <a:srgbClr val="0066CC"/>
    <a:srgbClr val="D3EFFD"/>
    <a:srgbClr val="C5E6FF"/>
    <a:srgbClr val="66CCFF"/>
    <a:srgbClr val="E81046"/>
    <a:srgbClr val="878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4660"/>
  </p:normalViewPr>
  <p:slideViewPr>
    <p:cSldViewPr>
      <p:cViewPr varScale="1">
        <p:scale>
          <a:sx n="124" d="100"/>
          <a:sy n="124" d="100"/>
        </p:scale>
        <p:origin x="206" y="91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1229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 dirty="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 dirty="0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endParaRPr lang="ru-RU" altLang="ru-RU" dirty="0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defRPr>
            </a:lvl1pPr>
          </a:lstStyle>
          <a:p>
            <a:pPr>
              <a:defRPr/>
            </a:pPr>
            <a:fld id="{DFBAB01F-DD23-495B-AA2B-3F9D640911B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066349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9pPr>
          </a:lstStyle>
          <a:p>
            <a:fld id="{0897E752-DB03-4508-8DD1-FB16A9CB53B5}" type="slidenum">
              <a:rPr lang="ru-RU" altLang="ru-RU">
                <a:solidFill>
                  <a:srgbClr val="000000"/>
                </a:solidFill>
                <a:latin typeface="Times New Roman" panose="02020603050405020304" pitchFamily="18" charset="0"/>
                <a:cs typeface="DejaVu Sans" charset="0"/>
              </a:rPr>
              <a:pPr/>
              <a:t>1</a:t>
            </a:fld>
            <a:endParaRPr lang="ru-RU" altLang="ru-RU" dirty="0">
              <a:solidFill>
                <a:srgbClr val="000000"/>
              </a:solidFill>
              <a:latin typeface="Times New Roman" panose="02020603050405020304" pitchFamily="18" charset="0"/>
              <a:cs typeface="DejaVu Sans" charset="0"/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96902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6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DFBAB01F-DD23-495B-AA2B-3F9D640911BF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15260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059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22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7765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8A5B055-54BE-42A4-8DC8-10ED2ADEA08A}" type="datetimeFigureOut">
              <a:rPr lang="ru-RU"/>
              <a:pPr>
                <a:defRPr/>
              </a:pPr>
              <a:t>13.11.2023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E1444EC-30F4-4546-BA0E-14E281197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34588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140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197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84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47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313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511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60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71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13.11.2023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9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4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611560" y="1536715"/>
            <a:ext cx="8064896" cy="119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9pPr>
          </a:lstStyle>
          <a:p>
            <a:pPr algn="ctr" eaLnBrk="1">
              <a:lnSpc>
                <a:spcPct val="100000"/>
              </a:lnSpc>
            </a:pPr>
            <a:r>
              <a:rPr lang="ru-RU" sz="24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Построение профилактической работы с обучающимися по результатам </a:t>
            </a:r>
            <a:endParaRPr lang="ru-RU" sz="2400" b="1" dirty="0" smtClean="0">
              <a:solidFill>
                <a:schemeClr val="tx2"/>
              </a:solidFill>
              <a:latin typeface="+mj-lt"/>
              <a:cs typeface="Times New Roman" pitchFamily="18" charset="0"/>
            </a:endParaRPr>
          </a:p>
          <a:p>
            <a:pPr algn="ctr" eaLnBrk="1">
              <a:lnSpc>
                <a:spcPct val="100000"/>
              </a:lnSpc>
            </a:pPr>
            <a:r>
              <a:rPr lang="ru-RU" sz="2400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социально-психологического </a:t>
            </a:r>
            <a:r>
              <a:rPr lang="ru-RU" sz="24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тестирования </a:t>
            </a:r>
            <a:endParaRPr lang="ru-RU" alt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503238" y="3075805"/>
            <a:ext cx="8640762" cy="1493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56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Noto Sans CJK SC" charset="0"/>
              </a:defRPr>
            </a:lvl9pPr>
          </a:lstStyle>
          <a:p>
            <a:pPr lvl="0" algn="ctr" defTabSz="685749">
              <a:defRPr/>
            </a:pP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191A9A83-B8CF-9A84-3FA6-C64C3A3FE8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0359"/>
            <a:ext cx="1467954" cy="7920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37619" y="38045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685749"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Заведующий методическим отделением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ГАОУ ЦППРК «Росток»</a:t>
            </a:r>
          </a:p>
          <a:p>
            <a:pPr lvl="0" algn="ctr" defTabSz="685749">
              <a:defRPr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Елена Александровна Алехина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51720" y="1184243"/>
            <a:ext cx="51845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Основные задачи Стратегии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1635646"/>
            <a:ext cx="655272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организация и проведение профилактических мероприятий с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группой повышенного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риска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организация профилактической работы в организованных (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трудовых и учебных коллективах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укрепление здоровья населения, снижение заболеваемости,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создание условий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для формирования мотивации к ведению здорового образа жизни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создание условий для вовлечения граждан 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антинаркотическую деятельность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организация действенной государственной поддержки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массовых 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дворовых видов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спорта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изучение и внедрение в практику наиболее эффективных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видов 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направлений профилактической работы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11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50502" y="288019"/>
            <a:ext cx="5112568" cy="728275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67944" y="1563638"/>
            <a:ext cx="4747915" cy="86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050" dirty="0" smtClean="0"/>
          </a:p>
          <a:p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Включение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в основные и дополнительные образовательные программы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899592" y="1491630"/>
            <a:ext cx="2592288" cy="127672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Направления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антинаркотической деятельности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899592" y="3276182"/>
            <a:ext cx="5904656" cy="127672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Федеральный государственный образовательный стандарт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(далее – ФГОС, стандарт) общего образования (Приказ </a:t>
            </a:r>
            <a:r>
              <a:rPr lang="ru-RU" sz="11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Минобрнауки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России от 17 декабря 2010 г. № 1897 «Об утверждении федерального государственного образовательного стандарта основного общего образования»). 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1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59408" y="397322"/>
            <a:ext cx="5544616" cy="76078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75656" y="1419622"/>
            <a:ext cx="2664296" cy="82344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Высокая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вероятность вовлечения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1419622"/>
            <a:ext cx="2520280" cy="82344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Группа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риска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275856" y="915566"/>
            <a:ext cx="504056" cy="504056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148064" y="915566"/>
            <a:ext cx="504056" cy="504056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трелка вправо 31"/>
          <p:cNvSpPr/>
          <p:nvPr/>
        </p:nvSpPr>
        <p:spPr>
          <a:xfrm>
            <a:off x="1580529" y="2419281"/>
            <a:ext cx="2592288" cy="127672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Методы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профилактической деятельности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48064" y="2724689"/>
            <a:ext cx="2520280" cy="82344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сочетание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индивидуальных и групповых методов 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работы</a:t>
            </a:r>
          </a:p>
          <a:p>
            <a:pPr algn="ctr"/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403648" y="3885605"/>
            <a:ext cx="6264696" cy="113441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освоение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раскрытие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ресурсов психики и 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личности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поддержка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молодого человека и 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помощь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ему в самореализации собственного жизненного 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предназначения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формирование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личной ответственности за свое поведение, обусловливающее снижение спроса на 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наркотики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формирование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психологического иммунитета к потреблению наркотиков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39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38985" y="1508792"/>
            <a:ext cx="51845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Типы профилактики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1680" y="1923678"/>
            <a:ext cx="554461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err="1">
                <a:solidFill>
                  <a:schemeClr val="accent1">
                    <a:lumMod val="50000"/>
                  </a:schemeClr>
                </a:solidFill>
              </a:rPr>
              <a:t>Общесоциальная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неспецифическая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) профилактика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(программы и мероприятия по организации досуга подростков (работа подростковых клубов, все возможные спортивные соревнования и праздники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Специфическая профилактика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(специализированные информационные кампании в средствах массовой информации, уроки, психологические тренинги или тематические занятия для подростков, выпуск специальной литературы, терапевтические программы для потребителей наркотиков, программы снижения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вреда)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47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51720" y="195486"/>
            <a:ext cx="5472608" cy="788312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726736"/>
              </p:ext>
            </p:extLst>
          </p:nvPr>
        </p:nvGraphicFramePr>
        <p:xfrm>
          <a:off x="1691680" y="1347614"/>
          <a:ext cx="60960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28891119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74215691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                            </a:t>
                      </a:r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Уровни профилактики</a:t>
                      </a:r>
                      <a:r>
                        <a:rPr lang="ru-RU" sz="16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231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Личностный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консультирование, лечение, тренинги личностного роста</a:t>
                      </a:r>
                      <a:endParaRPr lang="ru-RU" sz="16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584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Семейный</a:t>
                      </a:r>
                      <a:endParaRPr lang="ru-RU" sz="16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тематические родительские собрания, семейные консультации, вовлечение родителей в общественную работу в школе</a:t>
                      </a:r>
                      <a:endParaRPr lang="ru-RU" sz="16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80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Социальный</a:t>
                      </a:r>
                      <a:endParaRPr lang="ru-RU" sz="16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способствует изменению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6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общественных норм в отношении употребления наркотиков, а также, отношения к потребителям</a:t>
                      </a:r>
                      <a:endParaRPr lang="ru-RU" sz="16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559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88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51720" y="195486"/>
            <a:ext cx="5472608" cy="788312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540598"/>
              </p:ext>
            </p:extLst>
          </p:nvPr>
        </p:nvGraphicFramePr>
        <p:xfrm>
          <a:off x="827584" y="1037223"/>
          <a:ext cx="8064896" cy="408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3288911199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374215691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231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Отношения в семье</a:t>
                      </a:r>
                      <a:endParaRPr lang="ru-RU" sz="1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обучение родителей тому, как лучше строить семейные взаимоотношения 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584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Отношения со сверстниками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взаимоотношения ребенка со сверстниками;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развитие позитивных отношений со сверстниками;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улучшении социально-значимых способностей;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развитии коммуникативных навыков;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благоприятном воздействии на развитие навыков социального поведения,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устойчивой способности отказываться от участия в любых проявлениях,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приводящих к нездоровому поведению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80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Школьная среда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повышение общего качества обучения;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усиление связи учащихся со школой;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привитие им чувств собственной индивидуальности;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стремление к разным достижениям, не только учебным;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поддержку позитивных отношений со сверстниками;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коррекцию их ошибочных представлений и снятие страха перед ошибками;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1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компетентное информирование о негативных последствиях употребления ПАВ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559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99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55020" y="193311"/>
            <a:ext cx="5544616" cy="76078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11660" y="2253240"/>
            <a:ext cx="1836204" cy="4625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Социальные 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429762" y="1569164"/>
            <a:ext cx="504056" cy="504056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084168" y="1556792"/>
            <a:ext cx="504056" cy="504056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трелка вправо 31"/>
          <p:cNvSpPr/>
          <p:nvPr/>
        </p:nvSpPr>
        <p:spPr>
          <a:xfrm>
            <a:off x="1511660" y="3212388"/>
            <a:ext cx="2197566" cy="792088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Социальные технологии 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3" name="Заголовок 2"/>
          <p:cNvSpPr txBox="1">
            <a:spLocks/>
          </p:cNvSpPr>
          <p:nvPr/>
        </p:nvSpPr>
        <p:spPr bwMode="auto">
          <a:xfrm>
            <a:off x="1855020" y="1006726"/>
            <a:ext cx="5544616" cy="760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Технологии профилактической деятельности 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09226" y="2253240"/>
            <a:ext cx="1836204" cy="4625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Психологические 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39355" y="2253240"/>
            <a:ext cx="1836204" cy="4625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Педагогические 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4499992" y="1538410"/>
            <a:ext cx="0" cy="52243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2"/>
          <p:cNvSpPr txBox="1">
            <a:spLocks/>
          </p:cNvSpPr>
          <p:nvPr/>
        </p:nvSpPr>
        <p:spPr bwMode="auto">
          <a:xfrm>
            <a:off x="4067944" y="2922928"/>
            <a:ext cx="3780420" cy="14652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• </a:t>
            </a:r>
            <a:r>
              <a:rPr lang="ru-RU" sz="1200" b="0" dirty="0">
                <a:solidFill>
                  <a:schemeClr val="accent1">
                    <a:lumMod val="50000"/>
                  </a:schemeClr>
                </a:solidFill>
              </a:rPr>
              <a:t>обеспечение условий эффективной социальной </a:t>
            </a:r>
            <a:r>
              <a:rPr lang="ru-RU" sz="1200" b="0" dirty="0" smtClean="0">
                <a:solidFill>
                  <a:schemeClr val="accent1">
                    <a:lumMod val="50000"/>
                  </a:schemeClr>
                </a:solidFill>
              </a:rPr>
              <a:t>адаптации обучающихся</a:t>
            </a:r>
            <a:r>
              <a:rPr lang="ru-RU" sz="1200" b="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algn="l" fontAlgn="auto">
              <a:spcAft>
                <a:spcPts val="0"/>
              </a:spcAft>
            </a:pPr>
            <a:r>
              <a:rPr lang="ru-RU" sz="1200" b="0" dirty="0">
                <a:solidFill>
                  <a:schemeClr val="accent1">
                    <a:lumMod val="50000"/>
                  </a:schemeClr>
                </a:solidFill>
              </a:rPr>
              <a:t>• формирование и развитие ценностных ориентиров и </a:t>
            </a:r>
            <a:r>
              <a:rPr lang="ru-RU" sz="1200" b="0" dirty="0" smtClean="0">
                <a:solidFill>
                  <a:schemeClr val="accent1">
                    <a:lumMod val="50000"/>
                  </a:schemeClr>
                </a:solidFill>
              </a:rPr>
              <a:t>нормативных представлений</a:t>
            </a:r>
            <a:endParaRPr lang="ru-RU" sz="1200" b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5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55020" y="193311"/>
            <a:ext cx="5544616" cy="76078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20469" y="2253240"/>
            <a:ext cx="1836204" cy="4625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социально-поддерживающее 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915817" y="1556792"/>
            <a:ext cx="648071" cy="58291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580112" y="1491630"/>
            <a:ext cx="1008112" cy="648072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2"/>
          <p:cNvSpPr txBox="1">
            <a:spLocks/>
          </p:cNvSpPr>
          <p:nvPr/>
        </p:nvSpPr>
        <p:spPr bwMode="auto">
          <a:xfrm>
            <a:off x="1855020" y="1006726"/>
            <a:ext cx="5544616" cy="760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Социальные технологии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09226" y="2253240"/>
            <a:ext cx="1836204" cy="4625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организационно-досуговое 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39355" y="2253240"/>
            <a:ext cx="1836204" cy="46252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информационно-просветительское  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4499992" y="1538410"/>
            <a:ext cx="0" cy="67330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87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55020" y="193311"/>
            <a:ext cx="5544616" cy="76078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87624" y="2253240"/>
            <a:ext cx="2169049" cy="60654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развитие психологических и личностных свойств обучающихся 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843808" y="1556792"/>
            <a:ext cx="720081" cy="65491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580112" y="1491630"/>
            <a:ext cx="936104" cy="72008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2"/>
          <p:cNvSpPr txBox="1">
            <a:spLocks/>
          </p:cNvSpPr>
          <p:nvPr/>
        </p:nvSpPr>
        <p:spPr bwMode="auto">
          <a:xfrm>
            <a:off x="1855020" y="1006726"/>
            <a:ext cx="5544616" cy="7607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Психологические технологии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63888" y="2253240"/>
            <a:ext cx="1981542" cy="60654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формирование психологических и социальных навыков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52644" y="2253240"/>
            <a:ext cx="2131724" cy="60654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создание благоприятного доверительного климата в коллективе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4499992" y="1538410"/>
            <a:ext cx="0" cy="67330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2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55020" y="193311"/>
            <a:ext cx="5544616" cy="76078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32" name="Стрелка вправо 31"/>
          <p:cNvSpPr/>
          <p:nvPr/>
        </p:nvSpPr>
        <p:spPr>
          <a:xfrm>
            <a:off x="1385044" y="1532449"/>
            <a:ext cx="2449594" cy="87153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Задача профилактической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работы 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21024" y="3281532"/>
            <a:ext cx="6887380" cy="65836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err="1" smtClean="0">
                <a:solidFill>
                  <a:schemeClr val="accent1">
                    <a:lumMod val="50000"/>
                  </a:schemeClr>
                </a:solidFill>
              </a:rPr>
              <a:t>Мультикомпонентные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профилактические программы (Сирота Н.А, </a:t>
            </a:r>
            <a:r>
              <a:rPr lang="ru-RU" sz="1100" b="1" dirty="0" err="1">
                <a:solidFill>
                  <a:schemeClr val="accent1">
                    <a:lumMod val="50000"/>
                  </a:schemeClr>
                </a:solidFill>
              </a:rPr>
              <a:t>Ялтонский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 В.М. Эффективные программы профилактики зависимости от наркотиков и других форм зависимого поведения)</a:t>
            </a:r>
            <a:endParaRPr lang="ru-RU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Заголовок 2"/>
          <p:cNvSpPr txBox="1">
            <a:spLocks/>
          </p:cNvSpPr>
          <p:nvPr/>
        </p:nvSpPr>
        <p:spPr bwMode="auto">
          <a:xfrm>
            <a:off x="4427984" y="1235610"/>
            <a:ext cx="3780420" cy="14652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формирование устойчивости личности</a:t>
            </a:r>
            <a:endParaRPr lang="ru-RU" sz="1200" b="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84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85012" y="509034"/>
            <a:ext cx="81773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92813" y="1059582"/>
            <a:ext cx="6588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827168"/>
            <a:ext cx="8032643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200" smtClean="0"/>
          </a:p>
          <a:p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1760" y="475323"/>
            <a:ext cx="489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Итоги СПТ в 2023 году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966879"/>
              </p:ext>
            </p:extLst>
          </p:nvPr>
        </p:nvGraphicFramePr>
        <p:xfrm>
          <a:off x="858589" y="1248066"/>
          <a:ext cx="7831571" cy="3545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9259">
                  <a:extLst>
                    <a:ext uri="{9D8B030D-6E8A-4147-A177-3AD203B41FA5}">
                      <a16:colId xmlns:a16="http://schemas.microsoft.com/office/drawing/2014/main" val="2682136338"/>
                    </a:ext>
                  </a:extLst>
                </a:gridCol>
                <a:gridCol w="1435323">
                  <a:extLst>
                    <a:ext uri="{9D8B030D-6E8A-4147-A177-3AD203B41FA5}">
                      <a16:colId xmlns:a16="http://schemas.microsoft.com/office/drawing/2014/main" val="2080583969"/>
                    </a:ext>
                  </a:extLst>
                </a:gridCol>
                <a:gridCol w="1435323">
                  <a:extLst>
                    <a:ext uri="{9D8B030D-6E8A-4147-A177-3AD203B41FA5}">
                      <a16:colId xmlns:a16="http://schemas.microsoft.com/office/drawing/2014/main" val="3884774985"/>
                    </a:ext>
                  </a:extLst>
                </a:gridCol>
                <a:gridCol w="1351713">
                  <a:extLst>
                    <a:ext uri="{9D8B030D-6E8A-4147-A177-3AD203B41FA5}">
                      <a16:colId xmlns:a16="http://schemas.microsoft.com/office/drawing/2014/main" val="1854680872"/>
                    </a:ext>
                  </a:extLst>
                </a:gridCol>
                <a:gridCol w="1059074">
                  <a:extLst>
                    <a:ext uri="{9D8B030D-6E8A-4147-A177-3AD203B41FA5}">
                      <a16:colId xmlns:a16="http://schemas.microsoft.com/office/drawing/2014/main" val="2892287889"/>
                    </a:ext>
                  </a:extLst>
                </a:gridCol>
                <a:gridCol w="1100879">
                  <a:extLst>
                    <a:ext uri="{9D8B030D-6E8A-4147-A177-3AD203B41FA5}">
                      <a16:colId xmlns:a16="http://schemas.microsoft.com/office/drawing/2014/main" val="3962780381"/>
                    </a:ext>
                  </a:extLst>
                </a:gridCol>
              </a:tblGrid>
              <a:tr h="10897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Тип образовательной организации</a:t>
                      </a:r>
                      <a:endParaRPr lang="ru-RU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Количество прошедших тестирование</a:t>
                      </a:r>
                      <a:endParaRPr lang="ru-RU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Группа риска</a:t>
                      </a:r>
                      <a:endParaRPr lang="ru-RU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Доля лиц группы риска (%)</a:t>
                      </a:r>
                      <a:endParaRPr lang="ru-RU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Высокая вероятность риска</a:t>
                      </a:r>
                      <a:endParaRPr lang="ru-RU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Доля  лиц с высокой вероятностю риска (%)</a:t>
                      </a:r>
                      <a:endParaRPr lang="ru-RU" sz="12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560758"/>
                  </a:ext>
                </a:extLst>
              </a:tr>
              <a:tr h="515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Общеобразовательные организации (ОО)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137 547</a:t>
                      </a:r>
                      <a:endParaRPr lang="ru-RU" sz="12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9 824</a:t>
                      </a:r>
                      <a:endParaRPr lang="ru-RU" sz="12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7,1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18 633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13,5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7058444"/>
                  </a:ext>
                </a:extLst>
              </a:tr>
              <a:tr h="7657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Профессиональные образовательные организации (СПО)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53 193</a:t>
                      </a:r>
                      <a:endParaRPr lang="ru-RU" sz="12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2 942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5,5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9 531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17,9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763598"/>
                  </a:ext>
                </a:extLst>
              </a:tr>
              <a:tr h="7657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Образовательные организации высшего образования (ВО)</a:t>
                      </a:r>
                      <a:endParaRPr lang="ru-RU" sz="12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18 744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634</a:t>
                      </a:r>
                      <a:endParaRPr lang="ru-RU" sz="12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3,4</a:t>
                      </a:r>
                      <a:endParaRPr lang="ru-RU" sz="12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2 157</a:t>
                      </a:r>
                      <a:endParaRPr lang="ru-RU" sz="1200" b="0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11,5</a:t>
                      </a:r>
                      <a:endParaRPr lang="ru-RU" sz="12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286206"/>
                  </a:ext>
                </a:extLst>
              </a:tr>
              <a:tr h="3681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Итого</a:t>
                      </a:r>
                      <a:endParaRPr lang="ru-RU" sz="12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209 484</a:t>
                      </a:r>
                      <a:endParaRPr lang="ru-RU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13 400</a:t>
                      </a:r>
                      <a:endParaRPr lang="ru-RU" sz="12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6,4</a:t>
                      </a:r>
                      <a:endParaRPr lang="ru-RU" sz="12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30 321</a:t>
                      </a:r>
                      <a:endParaRPr lang="ru-RU" sz="1200" b="1" i="0" u="none" strike="noStrike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14,5</a:t>
                      </a:r>
                      <a:endParaRPr lang="ru-RU" sz="12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4206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805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51720" y="1184243"/>
            <a:ext cx="51845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Задачи профилактических программ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95636" y="1635646"/>
            <a:ext cx="655272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Формирование здорового жизненного стиля,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</a:rPr>
              <a:t>высокофункциональных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 стратегий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поведения и личностных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ресурсов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Создание условий для открытого, доверительного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общения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Направленное осознание имеющихся личностных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ресурсов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Развитие личностных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ресурсов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Развитие стратегий и навыков поведения, ведущего к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здоровью 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препятствующего злоупотреблению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ПАВ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Информирование о воздействии и последствиях злоупотребления ПАВ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86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15616" y="1563638"/>
            <a:ext cx="655272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Формирование позитивного отношения к семье,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ответственного, уважительного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отношения к внутрисемейному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общению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Развитие коммуникативной компетентности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обучающихся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Формирование навыков самоконтроля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поведения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Формирование способности решения простых и сложных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жизненных трудностей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99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Заголовок 17"/>
          <p:cNvSpPr txBox="1"/>
          <p:nvPr/>
        </p:nvSpPr>
        <p:spPr bwMode="auto">
          <a:xfrm>
            <a:off x="2163888" y="298974"/>
            <a:ext cx="5184576" cy="70614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pic>
        <p:nvPicPr>
          <p:cNvPr id="7" name="Рисунок 2">
            <a:extLst>
              <a:ext uri="{FF2B5EF4-FFF2-40B4-BE49-F238E27FC236}">
                <a16:creationId xmlns:a16="http://schemas.microsoft.com/office/drawing/2014/main" id="{191A9A83-B8CF-9A84-3FA6-C64C3A3FE8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0359"/>
            <a:ext cx="1467954" cy="7920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1245989"/>
            <a:ext cx="51145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КОНФИДЕНЦИАЛЬНОСТЬ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*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958620" y="2067694"/>
            <a:ext cx="2736304" cy="1080120"/>
          </a:xfrm>
          <a:prstGeom prst="rightArrow">
            <a:avLst>
              <a:gd name="adj1" fmla="val 69096"/>
              <a:gd name="adj2" fmla="val 5000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По итогам проведения тестирования, исходя из принципов сохранения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конфиденциальности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3968" y="2067694"/>
            <a:ext cx="3672408" cy="11521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родительские собрания в классах и группах, где выявлен наибольший процент обучающихся с явной </a:t>
            </a:r>
            <a:r>
              <a:rPr lang="ru-RU" sz="1100" b="1" dirty="0" err="1">
                <a:solidFill>
                  <a:schemeClr val="accent1">
                    <a:lumMod val="50000"/>
                  </a:schemeClr>
                </a:solidFill>
              </a:rPr>
              <a:t>рискогенностью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3096" y="376145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95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Заголовок 17"/>
          <p:cNvSpPr txBox="1"/>
          <p:nvPr/>
        </p:nvSpPr>
        <p:spPr bwMode="auto">
          <a:xfrm>
            <a:off x="2163888" y="298974"/>
            <a:ext cx="5184576" cy="70614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pic>
        <p:nvPicPr>
          <p:cNvPr id="7" name="Рисунок 2">
            <a:extLst>
              <a:ext uri="{FF2B5EF4-FFF2-40B4-BE49-F238E27FC236}">
                <a16:creationId xmlns:a16="http://schemas.microsoft.com/office/drawing/2014/main" id="{191A9A83-B8CF-9A84-3FA6-C64C3A3FE8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0359"/>
            <a:ext cx="1467954" cy="792088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971600" y="1707654"/>
            <a:ext cx="3024336" cy="1168600"/>
          </a:xfrm>
          <a:prstGeom prst="rightArrow">
            <a:avLst>
              <a:gd name="adj1" fmla="val 69096"/>
              <a:gd name="adj2" fmla="val 5000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</a:rPr>
              <a:t>Методическая поддержка специалистам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образовательных</a:t>
            </a:r>
          </a:p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организаций, реализующих профилактические программы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55976" y="1724126"/>
            <a:ext cx="3672408" cy="11521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психолого-педагогические программы, которые получили гриф общероссийской общественной организации «Федерация психологов образования России». 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13096" y="376145"/>
            <a:ext cx="5328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259632" y="3507854"/>
            <a:ext cx="6088832" cy="115212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создан реестр профилактических и психолого-педагогических программ, содержательно соответствующих направлению профилактической работы специалистов по итогам проведения социально-психологического тестирования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93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753528"/>
            <a:ext cx="8604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Благодарю за внимание!</a:t>
            </a:r>
          </a:p>
          <a:p>
            <a:pPr marL="0" marR="0" lvl="0" indent="0" algn="ctr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Игътибарыгыз өчен рәхмәт!</a:t>
            </a: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191A9A83-B8CF-9A84-3FA6-C64C3A3FE8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0359"/>
            <a:ext cx="1467954" cy="7920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80312" y="138757"/>
            <a:ext cx="1615319" cy="70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71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23478"/>
            <a:ext cx="1399295" cy="6095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07562" y="258992"/>
            <a:ext cx="14401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92813" y="1059582"/>
            <a:ext cx="6588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126101" y="1683990"/>
            <a:ext cx="7470753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100" dirty="0" smtClean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6" y="89756"/>
            <a:ext cx="1530915" cy="9103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07704" y="258992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Участие образовательных организаций в проведении профилактических медицинских осмотров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23694" y="569889"/>
            <a:ext cx="475286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 smtClean="0"/>
          </a:p>
          <a:p>
            <a:endParaRPr lang="ru-RU" sz="1100" dirty="0"/>
          </a:p>
          <a:p>
            <a:endParaRPr lang="ru-RU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Минздрав 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</a:rPr>
              <a:t>определяет образовательные организации, которые участвуют в профилактических медицинских осмотрах.</a:t>
            </a: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3189474" y="2012079"/>
            <a:ext cx="5493429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100" dirty="0" err="1" smtClean="0">
                <a:solidFill>
                  <a:schemeClr val="accent1">
                    <a:lumMod val="50000"/>
                  </a:schemeClr>
                </a:solidFill>
              </a:rPr>
              <a:t>ОО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</a:rPr>
              <a:t>субъектов Российской Федерации, в соответствии со списком </a:t>
            </a:r>
            <a:r>
              <a:rPr lang="ru-RU" sz="1100" dirty="0" err="1">
                <a:solidFill>
                  <a:schemeClr val="accent1">
                    <a:lumMod val="50000"/>
                  </a:schemeClr>
                </a:solidFill>
              </a:rPr>
              <a:t>ОО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</a:rPr>
              <a:t>, определенных для участия в проведении </a:t>
            </a:r>
            <a:r>
              <a:rPr lang="ru-RU" sz="1100" dirty="0" err="1">
                <a:solidFill>
                  <a:schemeClr val="accent1">
                    <a:lumMod val="50000"/>
                  </a:schemeClr>
                </a:solidFill>
              </a:rPr>
              <a:t>ПМО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</a:rPr>
              <a:t>, совместно с представителями медицинской организации, осуществляющей </a:t>
            </a:r>
            <a:r>
              <a:rPr lang="ru-RU" sz="1100" dirty="0" err="1">
                <a:solidFill>
                  <a:schemeClr val="accent1">
                    <a:lumMod val="50000"/>
                  </a:schemeClr>
                </a:solidFill>
              </a:rPr>
              <a:t>ПМО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</a:rPr>
              <a:t>, проводят собрание обучающихся и родителей (законных представителей), на котором информирует их о целях и порядке проведения профилактического медицинского 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осмотра.</a:t>
            </a:r>
          </a:p>
          <a:p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100" dirty="0">
                <a:solidFill>
                  <a:schemeClr val="accent1">
                    <a:lumMod val="50000"/>
                  </a:schemeClr>
                </a:solidFill>
              </a:rPr>
              <a:t>О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</a:rPr>
              <a:t>бучающимся 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</a:rPr>
              <a:t>и их родителям (или иным законным представителям) предоставляется в полном объеме достоверная информация о форме, методах и порядке проведения </a:t>
            </a:r>
            <a:r>
              <a:rPr lang="ru-RU" sz="1100" dirty="0" err="1">
                <a:solidFill>
                  <a:schemeClr val="accent1">
                    <a:lumMod val="50000"/>
                  </a:schemeClr>
                </a:solidFill>
              </a:rPr>
              <a:t>ПМО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14" name="Прямоугольник 13"/>
          <p:cNvSpPr/>
          <p:nvPr/>
        </p:nvSpPr>
        <p:spPr>
          <a:xfrm rot="10800000" flipV="1">
            <a:off x="3131840" y="2412346"/>
            <a:ext cx="475252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100" dirty="0" smtClean="0"/>
          </a:p>
          <a:p>
            <a:endParaRPr lang="ru-RU" sz="1100" dirty="0"/>
          </a:p>
          <a:p>
            <a:endParaRPr lang="ru-RU" sz="1100" dirty="0" smtClean="0"/>
          </a:p>
        </p:txBody>
      </p:sp>
      <p:sp>
        <p:nvSpPr>
          <p:cNvPr id="17" name="Стрелка вправо 16"/>
          <p:cNvSpPr/>
          <p:nvPr/>
        </p:nvSpPr>
        <p:spPr>
          <a:xfrm>
            <a:off x="786182" y="1218311"/>
            <a:ext cx="1866379" cy="722720"/>
          </a:xfrm>
          <a:prstGeom prst="rightArrow">
            <a:avLst>
              <a:gd name="adj1" fmla="val 45317"/>
              <a:gd name="adj2" fmla="val 50000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До 1 декабря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755576" y="2318289"/>
            <a:ext cx="1871935" cy="735832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До 15 декабря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47476" y="3392238"/>
            <a:ext cx="1880035" cy="57422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Содержание разъяснительной работы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337001"/>
              </p:ext>
            </p:extLst>
          </p:nvPr>
        </p:nvGraphicFramePr>
        <p:xfrm>
          <a:off x="1443052" y="4131376"/>
          <a:ext cx="7239851" cy="915566"/>
        </p:xfrm>
        <a:graphic>
          <a:graphicData uri="http://schemas.openxmlformats.org/drawingml/2006/table">
            <a:tbl>
              <a:tblPr/>
              <a:tblGrid>
                <a:gridCol w="7239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5566">
                <a:tc>
                  <a:txBody>
                    <a:bodyPr/>
                    <a:lstStyle/>
                    <a:p>
                      <a:pPr marL="0" marR="0" lvl="0" indent="0" algn="l" defTabSz="4492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Руководитель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 (уполномоченное должностное лицо</a:t>
                      </a:r>
                      <a:r>
                        <a:rPr kumimoji="0" lang="ru-RU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) образовательной организации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, участвующей в проведении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ПМО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, </a:t>
                      </a:r>
                      <a:r>
                        <a:rPr kumimoji="0" lang="ru-RU" sz="10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составляет и утверждается поименные списки 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обучающихся учебных групп/классов (с указанием Ф.И.О., года рождения, пола, адреса регистрации обучающегося), подлежащих </a:t>
                      </a:r>
                      <a:r>
                        <a:rPr kumimoji="0" lang="ru-RU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ПМО</a:t>
                      </a: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F81BD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</a:rPr>
                        <a:t>.</a:t>
                      </a:r>
                    </a:p>
                    <a:p>
                      <a:endParaRPr lang="ru-RU" sz="1050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255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64515" y="185343"/>
            <a:ext cx="5301818" cy="936104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91227" y="2968663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827584" y="1980023"/>
            <a:ext cx="2326551" cy="553159"/>
          </a:xfrm>
          <a:prstGeom prst="homePlat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я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нварь-май</a:t>
            </a:r>
            <a:endParaRPr lang="ru-RU" sz="1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1880" y="1933438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Образовательные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организации организуют и проводят профилактическую работу с обучающимися группы риска и высокой вероятности вовлечения в рисковое поведение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18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38985" y="1508792"/>
            <a:ext cx="51845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Факторы риска: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1923678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Плохая приспосабливаемость,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зависимость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Потребность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во внимании группы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Принятие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асоциальных (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аддиктивных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установок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Стремление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к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риску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Импульсивность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Тревожность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Фрустрированность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Склонность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к 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делинквентности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29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38985" y="1508792"/>
            <a:ext cx="51845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Факторы защиты (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протективные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факторы) :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39752" y="1923678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Принятие родителями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Принятие одноклассниками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Социальная активность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Самоконтроль поведения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Самоэффективность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Адаптированность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к нормам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Фрустрационная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устойчивость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Дружелюбие, открытость</a:t>
            </a:r>
          </a:p>
          <a:p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12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50502" y="267494"/>
            <a:ext cx="5301819" cy="1000524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 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437903"/>
              </p:ext>
            </p:extLst>
          </p:nvPr>
        </p:nvGraphicFramePr>
        <p:xfrm>
          <a:off x="1763688" y="1707654"/>
          <a:ext cx="6096000" cy="2579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08840639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44155823"/>
                    </a:ext>
                  </a:extLst>
                </a:gridCol>
              </a:tblGrid>
              <a:tr h="1116124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низкая вероятность</a:t>
                      </a:r>
                      <a:r>
                        <a:rPr lang="ru-RU" b="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проявлений рискового </a:t>
                      </a:r>
                      <a:r>
                        <a:rPr lang="ru-RU" sz="16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j-ea"/>
                          <a:cs typeface="+mj-cs"/>
                        </a:rPr>
                        <a:t>поведения</a:t>
                      </a:r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ru-RU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средняя вероятность проявлений рискового поведения </a:t>
                      </a:r>
                      <a:endParaRPr lang="ru-RU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551260"/>
                  </a:ext>
                </a:extLst>
              </a:tr>
              <a:tr h="1116124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высокая вероятность</a:t>
                      </a:r>
                      <a:r>
                        <a:rPr lang="ru-RU" b="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проявлений рискового поведения</a:t>
                      </a:r>
                      <a:endParaRPr lang="ru-RU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высочайшая вероятность проявлений рискового поведения ( в отчетах эта группа будет называться </a:t>
                      </a: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группа риска</a:t>
                      </a:r>
                      <a:r>
                        <a:rPr lang="ru-RU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</a:rPr>
                        <a:t>)</a:t>
                      </a:r>
                      <a:endParaRPr lang="ru-RU" b="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168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2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390741"/>
            <a:ext cx="5688632" cy="795654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899592" y="1853704"/>
            <a:ext cx="4320480" cy="1944216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Указ Президента РФ от 09 июня 2010 г. № 690 (ред. от 23 февраля 2018 г.) «Об утверждении Стратегии государственной антинаркотической политики Российской Федерации до 2020 года»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64088" y="1840759"/>
            <a:ext cx="3384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Государственная система профилактики немедицинского потребления</a:t>
            </a:r>
          </a:p>
          <a:p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наркотиков – это комплекс мер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субъектов антинаркотической деятельности</a:t>
            </a:r>
          </a:p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политического, экономического, правового, социального, медицинского,</a:t>
            </a:r>
          </a:p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педагогического, культурно-просветительского, физкультурно-спортивного и иного характера,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направленных на недопущение вовлечения населения страны в незаконное потребление наркотиков</a:t>
            </a:r>
          </a:p>
        </p:txBody>
      </p:sp>
    </p:spTree>
    <p:extLst>
      <p:ext uri="{BB962C8B-B14F-4D97-AF65-F5344CB8AC3E}">
        <p14:creationId xmlns:p14="http://schemas.microsoft.com/office/powerpoint/2010/main" val="131213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1444EC-30F4-4546-BA0E-14E28119766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50502" y="288019"/>
            <a:ext cx="5112568" cy="728275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Профилактическая работа по результатам СПТ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587" y="73402"/>
            <a:ext cx="1530915" cy="9103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2320" y="123478"/>
            <a:ext cx="1615319" cy="7036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39952" y="1923678"/>
            <a:ext cx="4747915" cy="1208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050" dirty="0" smtClean="0"/>
          </a:p>
          <a:p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С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</a:rPr>
              <a:t>окращение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</a:rPr>
              <a:t>его масштабов, формирование негативного отношения к незаконному обороту и потреблению наркотических средств и психотропных веществ, существенное снижение спроса на них</a:t>
            </a:r>
            <a:endParaRPr lang="ru-RU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971600" y="1995686"/>
            <a:ext cx="2592288" cy="127672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Цель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профилактики немедицинского потребления наркотиков 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08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19577</TotalTime>
  <Words>1183</Words>
  <Application>Microsoft Office PowerPoint</Application>
  <PresentationFormat>Экран (16:9)</PresentationFormat>
  <Paragraphs>265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DejaVu Sans</vt:lpstr>
      <vt:lpstr>Noto Sans CJK SC</vt:lpstr>
      <vt:lpstr>Times New Roman</vt:lpstr>
      <vt:lpstr>3_Тема Office</vt:lpstr>
      <vt:lpstr>Презентация PowerPoint</vt:lpstr>
      <vt:lpstr>Презентация PowerPoint</vt:lpstr>
      <vt:lpstr>Презентация PowerPoint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</vt:lpstr>
      <vt:lpstr>Профилактическая работа по результатам СПТ</vt:lpstr>
      <vt:lpstr>Профилактическая работа по результатам СПТ </vt:lpstr>
      <vt:lpstr>Профилактическая работа по результатам СПТ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Профилактическая работа по результатам СПТ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IT_Corp</cp:lastModifiedBy>
  <cp:revision>1542</cp:revision>
  <cp:lastPrinted>2022-01-21T12:08:14Z</cp:lastPrinted>
  <dcterms:created xsi:type="dcterms:W3CDTF">2018-05-24T10:38:21Z</dcterms:created>
  <dcterms:modified xsi:type="dcterms:W3CDTF">2023-11-14T06:16:48Z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3</vt:i4>
  </property>
  <property fmtid="{D5CDD505-2E9C-101B-9397-08002B2CF9AE}" pid="8" name="PresentationFormat">
    <vt:lpwstr>Экран (16:9)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23</vt:i4>
  </property>
</Properties>
</file>